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7" r:id="rId1"/>
  </p:sldMasterIdLst>
  <p:sldIdLst>
    <p:sldId id="256" r:id="rId2"/>
    <p:sldId id="257" r:id="rId3"/>
    <p:sldId id="288" r:id="rId4"/>
    <p:sldId id="266" r:id="rId5"/>
    <p:sldId id="286" r:id="rId6"/>
    <p:sldId id="270" r:id="rId7"/>
    <p:sldId id="280" r:id="rId8"/>
    <p:sldId id="281" r:id="rId9"/>
    <p:sldId id="268" r:id="rId10"/>
    <p:sldId id="282" r:id="rId11"/>
    <p:sldId id="264" r:id="rId12"/>
    <p:sldId id="289" r:id="rId13"/>
    <p:sldId id="290" r:id="rId14"/>
    <p:sldId id="292" r:id="rId15"/>
    <p:sldId id="293" r:id="rId16"/>
    <p:sldId id="301" r:id="rId17"/>
    <p:sldId id="283" r:id="rId18"/>
    <p:sldId id="298" r:id="rId19"/>
    <p:sldId id="299" r:id="rId20"/>
    <p:sldId id="300" r:id="rId21"/>
    <p:sldId id="296" r:id="rId22"/>
    <p:sldId id="294" r:id="rId23"/>
    <p:sldId id="295" r:id="rId24"/>
    <p:sldId id="297" r:id="rId25"/>
    <p:sldId id="279" r:id="rId26"/>
    <p:sldId id="265" r:id="rId27"/>
  </p:sldIdLst>
  <p:sldSz cx="18288000" cy="10287000"/>
  <p:notesSz cx="10287000" cy="18288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2F0"/>
    <a:srgbClr val="FFE766"/>
    <a:srgbClr val="BAFF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30E45CE-1E6F-404D-914F-DC5B132B5B5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32700" cmpd="sng">
              <a:solidFill>
                <a:schemeClr val="accent1"/>
              </a:solidFill>
              <a:prstDash val="dash"/>
            </a:ln>
          </a:left>
          <a:right>
            <a:ln w="32700" cmpd="sng">
              <a:solidFill>
                <a:schemeClr val="accent1"/>
              </a:solidFill>
              <a:prstDash val="dash"/>
            </a:ln>
          </a:right>
          <a:top>
            <a:ln w="32700" cmpd="sng">
              <a:solidFill>
                <a:schemeClr val="accent1"/>
              </a:solidFill>
              <a:prstDash val="dash"/>
            </a:ln>
          </a:top>
          <a:bottom>
            <a:ln w="32700" cmpd="sng">
              <a:solidFill>
                <a:schemeClr val="accent1"/>
              </a:solidFill>
              <a:prstDash val="dash"/>
            </a:ln>
          </a:bottom>
          <a:insideH>
            <a:ln w="22700" cmpd="sng">
              <a:solidFill>
                <a:schemeClr val="accent1"/>
              </a:solidFill>
              <a:prstDash val="sysDot"/>
            </a:ln>
          </a:insideH>
          <a:insideV>
            <a:ln w="22700" cmpd="sng">
              <a:solidFill>
                <a:schemeClr val="accent1"/>
              </a:solidFill>
              <a:prstDash val="sysDot"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>
      <p:cViewPr varScale="1">
        <p:scale>
          <a:sx n="57" d="100"/>
          <a:sy n="57" d="100"/>
        </p:scale>
        <p:origin x="590" y="34"/>
      </p:cViewPr>
      <p:guideLst>
        <p:guide orient="horz" pos="3239"/>
        <p:guide pos="575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67400" y="1104900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1416881">
            <a:off x="-2065730" y="1430569"/>
            <a:ext cx="20756176" cy="7162800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04799" y="2781301"/>
            <a:ext cx="10210800" cy="105252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572000" y="3815745"/>
            <a:ext cx="15416396" cy="15696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af-ZA" altLang="ko-KR" sz="9600" b="0" i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DONGJEON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14446348" y="6183991"/>
            <a:ext cx="2649914" cy="259995"/>
            <a:chOff x="14462306" y="4332042"/>
            <a:chExt cx="2649914" cy="2599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4462306" y="4332042"/>
              <a:ext cx="2649914" cy="25999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869363" y="6824562"/>
            <a:ext cx="5271428" cy="2469933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r">
              <a:defRPr/>
            </a:pPr>
            <a:r>
              <a:rPr lang="en-US" sz="4800" kern="0" spc="-1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HEStayB"/>
              </a:rPr>
              <a:t>TEAM </a:t>
            </a:r>
            <a:r>
              <a:rPr lang="ko-KR" altLang="en-US" sz="4800" kern="0" spc="-100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HEStayB"/>
              </a:rPr>
              <a:t>동전 </a:t>
            </a:r>
          </a:p>
          <a:p>
            <a:pPr algn="r">
              <a:defRPr/>
            </a:pPr>
            <a:r>
              <a:rPr lang="en-US" sz="3600" dirty="0" err="1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HEStayB"/>
              </a:rPr>
              <a:t>김동현</a:t>
            </a:r>
            <a:endParaRPr lang="en-US" sz="360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THEStayB"/>
            </a:endParaRPr>
          </a:p>
          <a:p>
            <a:pPr algn="r">
              <a:defRPr/>
            </a:pPr>
            <a:r>
              <a:rPr lang="en-US" sz="36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HEStayB"/>
              </a:rPr>
              <a:t>박신영</a:t>
            </a:r>
          </a:p>
          <a:p>
            <a:pPr algn="r">
              <a:defRPr/>
            </a:pPr>
            <a:r>
              <a:rPr lang="en-US" sz="360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HEStayB"/>
              </a:rPr>
              <a:t>이예은</a:t>
            </a:r>
            <a:endParaRPr lang="en-US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29370" y="4411980"/>
            <a:ext cx="1102926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4. </a:t>
            </a:r>
            <a:r>
              <a:rPr lang="ko-KR" altLang="en-US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개발 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5">
            <a:extLst>
              <a:ext uri="{FF2B5EF4-FFF2-40B4-BE49-F238E27FC236}">
                <a16:creationId xmlns:a16="http://schemas.microsoft.com/office/drawing/2014/main" id="{B51765E1-5594-D6F3-0EF4-4DBC80E2638A}"/>
              </a:ext>
            </a:extLst>
          </p:cNvPr>
          <p:cNvGrpSpPr/>
          <p:nvPr/>
        </p:nvGrpSpPr>
        <p:grpSpPr>
          <a:xfrm>
            <a:off x="0" y="1"/>
            <a:ext cx="18288000" cy="10286999"/>
            <a:chOff x="0" y="2708199"/>
            <a:chExt cx="18288000" cy="5249515"/>
          </a:xfrm>
        </p:grpSpPr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CFA1839B-F359-901B-B98F-9E5FBA326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708199"/>
              <a:ext cx="18288000" cy="5249515"/>
            </a:xfrm>
            <a:prstGeom prst="rect">
              <a:avLst/>
            </a:prstGeom>
          </p:spPr>
        </p:pic>
      </p:grpSp>
      <p:sp>
        <p:nvSpPr>
          <p:cNvPr id="1010" name="직사각형 1011"/>
          <p:cNvSpPr/>
          <p:nvPr/>
        </p:nvSpPr>
        <p:spPr>
          <a:xfrm>
            <a:off x="8763000" y="4076700"/>
            <a:ext cx="2667000" cy="457200"/>
          </a:xfrm>
          <a:prstGeom prst="rect">
            <a:avLst/>
          </a:prstGeom>
          <a:solidFill>
            <a:srgbClr val="BAFF1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11" name="직사각형 1011"/>
          <p:cNvSpPr/>
          <p:nvPr/>
        </p:nvSpPr>
        <p:spPr>
          <a:xfrm>
            <a:off x="11887200" y="4914900"/>
            <a:ext cx="2667000" cy="457200"/>
          </a:xfrm>
          <a:prstGeom prst="rect">
            <a:avLst/>
          </a:prstGeom>
          <a:solidFill>
            <a:srgbClr val="BAFF1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/>
          <a:srcRect l="1530" t="7640" r="722" b="3477"/>
          <a:stretch/>
        </p:blipFill>
        <p:spPr>
          <a:xfrm>
            <a:off x="990600" y="2479963"/>
            <a:ext cx="15773400" cy="7807036"/>
          </a:xfrm>
          <a:prstGeom prst="rect">
            <a:avLst/>
          </a:prstGeom>
          <a:noFill/>
        </p:spPr>
      </p:pic>
      <p:sp>
        <p:nvSpPr>
          <p:cNvPr id="14" name="Object 14">
            <a:extLst>
              <a:ext uri="{FF2B5EF4-FFF2-40B4-BE49-F238E27FC236}">
                <a16:creationId xmlns:a16="http://schemas.microsoft.com/office/drawing/2014/main" id="{25347965-1966-0E07-433F-B5C4B6BDD37B}"/>
              </a:ext>
            </a:extLst>
          </p:cNvPr>
          <p:cNvSpPr txBox="1"/>
          <p:nvPr/>
        </p:nvSpPr>
        <p:spPr>
          <a:xfrm>
            <a:off x="571500" y="377269"/>
            <a:ext cx="365760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개발 일정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AF4CEB-70A0-925D-A633-130DC505BA54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67591C-EF41-DFD3-A075-58EE64328C0C}"/>
              </a:ext>
            </a:extLst>
          </p:cNvPr>
          <p:cNvSpPr/>
          <p:nvPr/>
        </p:nvSpPr>
        <p:spPr>
          <a:xfrm>
            <a:off x="990600" y="1833161"/>
            <a:ext cx="838200" cy="520719"/>
          </a:xfrm>
          <a:prstGeom prst="rect">
            <a:avLst/>
          </a:prstGeom>
          <a:solidFill>
            <a:srgbClr val="BAFF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A3407F-1A12-C6C5-9573-6F5B0FEEF3E8}"/>
              </a:ext>
            </a:extLst>
          </p:cNvPr>
          <p:cNvSpPr/>
          <p:nvPr/>
        </p:nvSpPr>
        <p:spPr>
          <a:xfrm>
            <a:off x="5867400" y="1833159"/>
            <a:ext cx="838200" cy="520719"/>
          </a:xfrm>
          <a:prstGeom prst="rect">
            <a:avLst/>
          </a:prstGeom>
          <a:solidFill>
            <a:srgbClr val="FFE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3B26E8-499E-0305-0920-9C2380695FB6}"/>
              </a:ext>
            </a:extLst>
          </p:cNvPr>
          <p:cNvSpPr/>
          <p:nvPr/>
        </p:nvSpPr>
        <p:spPr>
          <a:xfrm>
            <a:off x="2019300" y="1833160"/>
            <a:ext cx="3657600" cy="520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박신영 </a:t>
            </a:r>
            <a:r>
              <a:rPr lang="en-US" altLang="ko-KR" sz="2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 </a:t>
            </a:r>
            <a:r>
              <a:rPr lang="ko-KR" altLang="en-US" sz="2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이예은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366376-BE53-D9E5-6DF7-439BF49CA487}"/>
              </a:ext>
            </a:extLst>
          </p:cNvPr>
          <p:cNvSpPr/>
          <p:nvPr/>
        </p:nvSpPr>
        <p:spPr>
          <a:xfrm>
            <a:off x="6896100" y="1833159"/>
            <a:ext cx="3657600" cy="52071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김동현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25873" y="4404836"/>
            <a:ext cx="1363625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5. </a:t>
            </a:r>
            <a:r>
              <a:rPr lang="ko-KR" altLang="en-US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중간발표 이후 추가된 사항</a:t>
            </a:r>
          </a:p>
        </p:txBody>
      </p:sp>
    </p:spTree>
    <p:extLst>
      <p:ext uri="{BB962C8B-B14F-4D97-AF65-F5344CB8AC3E}">
        <p14:creationId xmlns:p14="http://schemas.microsoft.com/office/powerpoint/2010/main" val="290507563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9600" y="374907"/>
            <a:ext cx="1272540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중간발표와 현재 상황 비교 </a:t>
            </a:r>
            <a:r>
              <a:rPr lang="en-US" altLang="ko-KR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- CSS</a:t>
            </a:r>
            <a:endParaRPr lang="ko-KR" altLang="en-US" sz="67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C60799-9DD4-D935-ED0C-324041798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672" y="2247900"/>
            <a:ext cx="6836603" cy="354562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2BBB861-E472-55EF-6B51-4379FFC43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3" y="3365508"/>
            <a:ext cx="4323637" cy="54654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590826D-3DC7-49B5-7DCB-86858704E3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30"/>
          <a:stretch/>
        </p:blipFill>
        <p:spPr>
          <a:xfrm>
            <a:off x="4076792" y="5219700"/>
            <a:ext cx="4094875" cy="4762913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3EC0D18-8750-E337-EBF9-4E86EBDE6D4C}"/>
              </a:ext>
            </a:extLst>
          </p:cNvPr>
          <p:cNvSpPr/>
          <p:nvPr/>
        </p:nvSpPr>
        <p:spPr>
          <a:xfrm rot="16200000">
            <a:off x="8783991" y="5181600"/>
            <a:ext cx="762000" cy="838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9AE285-7ABD-77FC-DF41-EBCE2049B92C}"/>
              </a:ext>
            </a:extLst>
          </p:cNvPr>
          <p:cNvSpPr/>
          <p:nvPr/>
        </p:nvSpPr>
        <p:spPr>
          <a:xfrm>
            <a:off x="218492" y="2098265"/>
            <a:ext cx="8282863" cy="7999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14C284-49E2-E289-AD6E-C8EADB05245E}"/>
              </a:ext>
            </a:extLst>
          </p:cNvPr>
          <p:cNvSpPr/>
          <p:nvPr/>
        </p:nvSpPr>
        <p:spPr>
          <a:xfrm>
            <a:off x="9685521" y="2098264"/>
            <a:ext cx="7840480" cy="79999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AA7DA81-6996-1302-6BCA-3E94E74A7B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627" y="2455508"/>
            <a:ext cx="5076181" cy="346277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A11976-EC09-48AD-9886-8AEE197420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777" y="5507980"/>
            <a:ext cx="4883191" cy="45053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2F6557-1268-D02E-CE6E-716BCA2726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0" y="5727074"/>
            <a:ext cx="4070636" cy="42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305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추가된 기능 </a:t>
            </a:r>
            <a:r>
              <a:rPr lang="en-US" altLang="ko-KR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- </a:t>
            </a: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플래너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9FA9E4-2D46-0546-4E5D-D27FE5316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3"/>
          <a:stretch/>
        </p:blipFill>
        <p:spPr>
          <a:xfrm>
            <a:off x="776225" y="2095500"/>
            <a:ext cx="12101575" cy="8027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988DFA-2290-20B2-4405-46978DFB1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8448" y="2176201"/>
            <a:ext cx="3466552" cy="3971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CE09EC-11E4-274C-65DA-58C7A4A1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200" y="6324286"/>
            <a:ext cx="3276600" cy="36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941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추가된 기능 </a:t>
            </a:r>
            <a:r>
              <a:rPr lang="en-US" altLang="ko-KR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- </a:t>
            </a: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채팅방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FF69DC-0E7E-F38D-03F6-EF8C7C168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48296"/>
            <a:ext cx="8296275" cy="777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8230E5-61C7-05C9-C87F-2F82B418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527" y="2148296"/>
            <a:ext cx="6719777" cy="6019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D37528-A358-0A11-277D-619A0FD6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3742" y="4660232"/>
            <a:ext cx="6207058" cy="52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5681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추가된 기능 </a:t>
            </a:r>
            <a:r>
              <a:rPr lang="en-US" altLang="ko-KR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– </a:t>
            </a: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학교 인증 </a:t>
            </a:r>
            <a:endParaRPr lang="ko-KR" altLang="en-US" sz="67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37E9DC6-E81D-13FD-668A-6E210FF91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50133"/>
            <a:ext cx="6400800" cy="7730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7332A6-3504-72BC-AB85-8FDF2E801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07" y="2150133"/>
            <a:ext cx="687324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7141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403202E6-6054-75BD-25DF-933DF726E9C3}"/>
              </a:ext>
            </a:extLst>
          </p:cNvPr>
          <p:cNvSpPr txBox="1"/>
          <p:nvPr/>
        </p:nvSpPr>
        <p:spPr>
          <a:xfrm>
            <a:off x="2325873" y="4404836"/>
            <a:ext cx="1363625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9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핵심 코드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403202E6-6054-75BD-25DF-933DF726E9C3}"/>
              </a:ext>
            </a:extLst>
          </p:cNvPr>
          <p:cNvSpPr txBox="1"/>
          <p:nvPr/>
        </p:nvSpPr>
        <p:spPr>
          <a:xfrm>
            <a:off x="-337080" y="-2763"/>
            <a:ext cx="6513327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48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학교 이메일 인증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9B1DF-E70E-5AD2-C232-ED57C0DC8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777" y="828234"/>
            <a:ext cx="8724900" cy="9268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E70E0-B072-1396-770B-BB1A8D5BF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66560"/>
            <a:ext cx="8910178" cy="98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9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403202E6-6054-75BD-25DF-933DF726E9C3}"/>
              </a:ext>
            </a:extLst>
          </p:cNvPr>
          <p:cNvSpPr txBox="1"/>
          <p:nvPr/>
        </p:nvSpPr>
        <p:spPr>
          <a:xfrm>
            <a:off x="2325873" y="4404836"/>
            <a:ext cx="1363625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9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핵심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CD5103-AB2E-5E86-63A3-FEA8ED149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419100"/>
            <a:ext cx="13142354" cy="9372600"/>
          </a:xfrm>
          <a:prstGeom prst="rect">
            <a:avLst/>
          </a:prstGeom>
        </p:spPr>
      </p:pic>
      <p:sp>
        <p:nvSpPr>
          <p:cNvPr id="14" name="Object 14">
            <a:extLst>
              <a:ext uri="{FF2B5EF4-FFF2-40B4-BE49-F238E27FC236}">
                <a16:creationId xmlns:a16="http://schemas.microsoft.com/office/drawing/2014/main" id="{00218774-CA6C-20AE-4088-169656350B57}"/>
              </a:ext>
            </a:extLst>
          </p:cNvPr>
          <p:cNvSpPr txBox="1"/>
          <p:nvPr/>
        </p:nvSpPr>
        <p:spPr>
          <a:xfrm>
            <a:off x="-4038600" y="310305"/>
            <a:ext cx="13636255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7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달력</a:t>
            </a:r>
          </a:p>
        </p:txBody>
      </p:sp>
    </p:spTree>
    <p:extLst>
      <p:ext uri="{BB962C8B-B14F-4D97-AF65-F5344CB8AC3E}">
        <p14:creationId xmlns:p14="http://schemas.microsoft.com/office/powerpoint/2010/main" val="42019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1524002" y="1257299"/>
            <a:ext cx="14630400" cy="13182600"/>
            <a:chOff x="2713395" y="3656651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713395" y="3656651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8206227" y="852927"/>
            <a:ext cx="7643373" cy="7643373"/>
            <a:chOff x="-284117" y="852284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284117" y="852284"/>
              <a:ext cx="7643373" cy="764337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61697" y="3277920"/>
            <a:ext cx="6248400" cy="550920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altLang="ko-KR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</a:t>
            </a:r>
            <a:r>
              <a:rPr lang="ko-KR" altLang="en-US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프로젝트 소개</a:t>
            </a:r>
          </a:p>
          <a:p>
            <a:pPr algn="just">
              <a:defRPr/>
            </a:pPr>
            <a:endParaRPr lang="en-US" altLang="ko-KR" sz="4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순서도</a:t>
            </a:r>
            <a:endParaRPr lang="en-US" altLang="ko-KR" sz="4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endParaRPr lang="en-US" altLang="ko-KR" sz="4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</a:t>
            </a:r>
            <a:r>
              <a:rPr lang="ko-KR" altLang="en-US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개발환경</a:t>
            </a:r>
          </a:p>
          <a:p>
            <a:pPr algn="just">
              <a:defRPr/>
            </a:pPr>
            <a:endParaRPr lang="en-US" altLang="ko-KR" sz="4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4400" b="1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일정</a:t>
            </a:r>
          </a:p>
          <a:p>
            <a:pPr algn="just">
              <a:defRPr/>
            </a:pPr>
            <a:endParaRPr lang="en-US" altLang="ko-KR" sz="4400" b="1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08" name="Object 10"/>
          <p:cNvSpPr txBox="1"/>
          <p:nvPr/>
        </p:nvSpPr>
        <p:spPr>
          <a:xfrm>
            <a:off x="8603675" y="3277920"/>
            <a:ext cx="7543800" cy="48320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altLang="ko-KR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ko-KR" altLang="en-US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중간발표 이후 달라진 점</a:t>
            </a:r>
            <a:endParaRPr lang="en-US" altLang="ko-KR" sz="44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endParaRPr lang="en-US" altLang="ko-KR" sz="44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</a:t>
            </a:r>
            <a:r>
              <a:rPr lang="ko-KR" altLang="en-US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시연</a:t>
            </a:r>
            <a:endParaRPr lang="en-US" altLang="ko-KR" sz="44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endParaRPr lang="en-US" altLang="ko-KR" sz="44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</a:t>
            </a:r>
            <a:r>
              <a:rPr lang="ko-KR" altLang="en-US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잘한 점과 아쉬운 점</a:t>
            </a:r>
          </a:p>
          <a:p>
            <a:pPr algn="just">
              <a:defRPr/>
            </a:pPr>
            <a:endParaRPr lang="ko-KR" altLang="en-US" sz="44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defRPr/>
            </a:pPr>
            <a:r>
              <a:rPr lang="en-US" altLang="ko-KR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</a:t>
            </a:r>
            <a:r>
              <a:rPr lang="ko-KR" altLang="en-US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4400" b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Q&amp;A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A8D9A259-48CB-B1C4-7F0C-9192F7001F59}"/>
              </a:ext>
            </a:extLst>
          </p:cNvPr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목차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96E4F7-D44B-7756-64DB-10D881D133EB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403202E6-6054-75BD-25DF-933DF726E9C3}"/>
              </a:ext>
            </a:extLst>
          </p:cNvPr>
          <p:cNvSpPr txBox="1"/>
          <p:nvPr/>
        </p:nvSpPr>
        <p:spPr>
          <a:xfrm>
            <a:off x="2325873" y="4404836"/>
            <a:ext cx="1363625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9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핵심 코드</a:t>
            </a: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00218774-CA6C-20AE-4088-169656350B57}"/>
              </a:ext>
            </a:extLst>
          </p:cNvPr>
          <p:cNvSpPr txBox="1"/>
          <p:nvPr/>
        </p:nvSpPr>
        <p:spPr>
          <a:xfrm>
            <a:off x="-4492255" y="617324"/>
            <a:ext cx="13636255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ko-KR" altLang="en-US" sz="72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채팅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E768F1-90A9-F5EE-40E0-8066510FE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818" y="430799"/>
            <a:ext cx="10460198" cy="94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015282-888E-55C9-19D4-870066D74709}"/>
              </a:ext>
            </a:extLst>
          </p:cNvPr>
          <p:cNvSpPr txBox="1"/>
          <p:nvPr/>
        </p:nvSpPr>
        <p:spPr>
          <a:xfrm>
            <a:off x="4572000" y="4958834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/>
              <a:t>http://192.168.170.181:3000/</a:t>
            </a:r>
          </a:p>
        </p:txBody>
      </p:sp>
    </p:spTree>
    <p:extLst>
      <p:ext uri="{BB962C8B-B14F-4D97-AF65-F5344CB8AC3E}">
        <p14:creationId xmlns:p14="http://schemas.microsoft.com/office/powerpoint/2010/main" val="5553515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>
            <a:extLst>
              <a:ext uri="{FF2B5EF4-FFF2-40B4-BE49-F238E27FC236}">
                <a16:creationId xmlns:a16="http://schemas.microsoft.com/office/drawing/2014/main" id="{403202E6-6054-75BD-25DF-933DF726E9C3}"/>
              </a:ext>
            </a:extLst>
          </p:cNvPr>
          <p:cNvSpPr txBox="1"/>
          <p:nvPr/>
        </p:nvSpPr>
        <p:spPr>
          <a:xfrm>
            <a:off x="2325873" y="4404836"/>
            <a:ext cx="13636255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7. </a:t>
            </a:r>
            <a:r>
              <a:rPr lang="ko-KR" altLang="en-US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프로젝트 소감</a:t>
            </a:r>
          </a:p>
        </p:txBody>
      </p:sp>
    </p:spTree>
    <p:extLst>
      <p:ext uri="{BB962C8B-B14F-4D97-AF65-F5344CB8AC3E}">
        <p14:creationId xmlns:p14="http://schemas.microsoft.com/office/powerpoint/2010/main" val="368722253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246" y="1542123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" y="2550970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0377" y="2726288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1" name="Object 14"/>
          <p:cNvSpPr txBox="1"/>
          <p:nvPr/>
        </p:nvSpPr>
        <p:spPr>
          <a:xfrm>
            <a:off x="3352800" y="1943100"/>
            <a:ext cx="10032267" cy="78483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42950" lvl="0" indent="-742950">
              <a:buAutoNum type="arabicPeriod"/>
              <a:defRPr/>
            </a:pP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Github</a:t>
            </a:r>
            <a:r>
              <a:rPr lang="ko-KR" altLang="en-US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 의 협업</a:t>
            </a:r>
            <a:endParaRPr lang="en-US" altLang="ko-KR" sz="3600" b="1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571500" indent="-571500">
              <a:buFontTx/>
              <a:buChar char="-"/>
              <a:defRPr/>
            </a:pPr>
            <a:r>
              <a:rPr lang="en-US" altLang="ko-KR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Git (pull, push, clone) / </a:t>
            </a:r>
            <a:r>
              <a:rPr lang="ko-KR" altLang="en-US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레퍼지토리 연결</a:t>
            </a:r>
            <a:endParaRPr lang="en-US" altLang="ko-KR" sz="2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571500" lvl="0" indent="-571500">
              <a:buFontTx/>
              <a:buChar char="-"/>
              <a:defRPr/>
            </a:pPr>
            <a:r>
              <a:rPr lang="en-US" altLang="ko-KR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Conflict </a:t>
            </a:r>
            <a:r>
              <a:rPr lang="ko-KR" altLang="en-US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해결방법</a:t>
            </a:r>
            <a:endParaRPr lang="en-US" altLang="ko-KR" sz="2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endParaRPr lang="en-US" altLang="ko-KR" sz="36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2. </a:t>
            </a:r>
            <a:r>
              <a:rPr lang="ko-KR" altLang="en-US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웹 개발의 기초</a:t>
            </a:r>
            <a:endParaRPr lang="en-US" altLang="ko-KR" sz="3600" b="1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프론트앤드와 백앤드의 기초적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JAVA script </a:t>
            </a:r>
            <a:r>
              <a:rPr lang="ko-KR" altLang="en-US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언어</a:t>
            </a:r>
            <a:endParaRPr lang="en-US" altLang="ko-KR" sz="2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endParaRPr lang="en-US" altLang="ko-KR" sz="36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3. REACT + JS + CSS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REACT</a:t>
            </a:r>
            <a:r>
              <a:rPr lang="ko-KR" altLang="en-US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기반의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JS </a:t>
            </a:r>
          </a:p>
          <a:p>
            <a:pPr lvl="0">
              <a:defRPr/>
            </a:pPr>
            <a:endParaRPr lang="en-US" altLang="ko-KR" sz="36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4. </a:t>
            </a:r>
            <a:r>
              <a:rPr lang="ko-KR" altLang="en-US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부트스트랩 적용 </a:t>
            </a: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 </a:t>
            </a:r>
            <a:endParaRPr lang="ko-KR" altLang="en-US" sz="3600" b="1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풍부한 디자인을 위해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tool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사용법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endParaRPr lang="en-US" altLang="ko-KR" sz="36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lvl="0">
              <a:defRPr/>
            </a:pPr>
            <a:r>
              <a:rPr lang="en-US" altLang="ko-KR" sz="3600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5. DB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몽고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DB</a:t>
            </a:r>
            <a:r>
              <a:rPr lang="ko-KR" altLang="en-US" sz="2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사용법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-&gt;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실시간 유저 정보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EA7030A6-19B7-A1EF-6F2E-25726628DF58}"/>
              </a:ext>
            </a:extLst>
          </p:cNvPr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배운점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A623D8-6B23-836E-9C82-3EEE012B413E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198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1246" y="1542123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96" y="2550970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62354" y="2726288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3" name="Object 14">
            <a:extLst>
              <a:ext uri="{FF2B5EF4-FFF2-40B4-BE49-F238E27FC236}">
                <a16:creationId xmlns:a16="http://schemas.microsoft.com/office/drawing/2014/main" id="{EA7030A6-19B7-A1EF-6F2E-25726628DF58}"/>
              </a:ext>
            </a:extLst>
          </p:cNvPr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한계점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A623D8-6B23-836E-9C82-3EEE012B413E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95A3925-2E9A-88DA-D6BA-BA6221095C2A}"/>
              </a:ext>
            </a:extLst>
          </p:cNvPr>
          <p:cNvSpPr txBox="1"/>
          <p:nvPr/>
        </p:nvSpPr>
        <p:spPr>
          <a:xfrm>
            <a:off x="10901293" y="3086100"/>
            <a:ext cx="10032267" cy="535531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742950" lvl="0" indent="-742950">
              <a:buAutoNum type="arabicPeriod"/>
              <a:defRPr/>
            </a:pPr>
            <a:r>
              <a:rPr lang="ko-KR" altLang="en-US" sz="5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협업 부족</a:t>
            </a:r>
            <a:endParaRPr lang="en-US" altLang="ko-KR" sz="5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742950" lvl="0" indent="-742950">
              <a:buAutoNum type="arabicPeriod"/>
              <a:defRPr/>
            </a:pPr>
            <a:endParaRPr lang="en-US" altLang="ko-KR" sz="5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5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스킬 부족</a:t>
            </a:r>
            <a:endParaRPr lang="en-US" altLang="ko-KR" sz="5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742950" lvl="0" indent="-742950">
              <a:buAutoNum type="arabicPeriod"/>
              <a:defRPr/>
            </a:pPr>
            <a:endParaRPr lang="en-US" altLang="ko-KR" sz="54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742950" lvl="0" indent="-742950">
              <a:buAutoNum type="arabicPeriod"/>
              <a:defRPr/>
            </a:pPr>
            <a:r>
              <a:rPr lang="ko-KR" altLang="en-US" sz="5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창의력 부족</a:t>
            </a:r>
            <a:r>
              <a:rPr lang="en-US" altLang="ko-KR" sz="5400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 </a:t>
            </a:r>
          </a:p>
          <a:p>
            <a:pPr lvl="0">
              <a:defRPr/>
            </a:pP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  <a:p>
            <a:pPr marL="742950" lvl="0" indent="-742950">
              <a:buAutoNum type="arabicPeriod" startAt="2"/>
              <a:defRPr/>
            </a:pPr>
            <a:endParaRPr lang="en-US" altLang="ko-KR" sz="3600" b="1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Bebas"/>
            </a:endParaRPr>
          </a:p>
        </p:txBody>
      </p:sp>
    </p:spTree>
    <p:extLst>
      <p:ext uri="{BB962C8B-B14F-4D97-AF65-F5344CB8AC3E}">
        <p14:creationId xmlns:p14="http://schemas.microsoft.com/office/powerpoint/2010/main" val="273154436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67600" y="3853373"/>
            <a:ext cx="11029260" cy="14773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sz="9000" dirty="0">
                <a:solidFill>
                  <a:srgbClr val="000000"/>
                </a:solidFill>
                <a:latin typeface="돋움체"/>
                <a:cs typeface="Bebas"/>
              </a:rPr>
              <a:t>!</a:t>
            </a:r>
            <a:endParaRPr lang="en-US" dirty="0"/>
          </a:p>
        </p:txBody>
      </p:sp>
      <p:grpSp>
        <p:nvGrpSpPr>
          <p:cNvPr id="13" name="그룹 1005"/>
          <p:cNvGrpSpPr/>
          <p:nvPr/>
        </p:nvGrpSpPr>
        <p:grpSpPr>
          <a:xfrm>
            <a:off x="-76200" y="13855"/>
            <a:ext cx="18789842" cy="10279793"/>
            <a:chOff x="-152400" y="2456927"/>
            <a:chExt cx="18789842" cy="5500787"/>
          </a:xfrm>
        </p:grpSpPr>
        <p:pic>
          <p:nvPicPr>
            <p:cNvPr id="15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-152400" y="2456927"/>
              <a:ext cx="18789842" cy="5500787"/>
            </a:xfrm>
            <a:prstGeom prst="rect">
              <a:avLst/>
            </a:prstGeom>
          </p:spPr>
        </p:pic>
      </p:grpSp>
      <p:sp>
        <p:nvSpPr>
          <p:cNvPr id="17" name="Object 14"/>
          <p:cNvSpPr txBox="1"/>
          <p:nvPr/>
        </p:nvSpPr>
        <p:spPr>
          <a:xfrm>
            <a:off x="4575734" y="3258368"/>
            <a:ext cx="9136531" cy="37702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sz="239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 &amp; 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629400" y="3938156"/>
            <a:ext cx="11029259" cy="186204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11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T</a:t>
            </a:r>
            <a:r>
              <a:rPr lang="en-US" sz="11500" b="1" dirty="0">
                <a:solidFill>
                  <a:schemeClr val="lt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hank you!</a:t>
            </a:r>
            <a:endParaRPr lang="en-US" sz="2400" b="1" dirty="0">
              <a:solidFill>
                <a:schemeClr val="lt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29370" y="4411980"/>
            <a:ext cx="1102926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1. </a:t>
            </a:r>
            <a:r>
              <a:rPr lang="ko-KR" altLang="en-US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42109870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6"/>
            <a:ext cx="7497376" cy="72486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기존에 계획했던 프로젝트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2552700" y="1925383"/>
            <a:ext cx="13182600" cy="71043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과한 익명성이 보장되는 에브리 타임 같은 곳에서 만나기를 꺼려 하는 사람들을 위한 커뮤니티를 만들고자 함</a:t>
            </a:r>
            <a:r>
              <a:rPr lang="en-US" altLang="ko-KR" sz="44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4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71500" indent="-571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400" b="0" i="0" u="none" strike="noStrike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 기능</a:t>
            </a:r>
            <a:endParaRPr lang="en-US" altLang="ko-KR" sz="4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71500" indent="-571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400" b="0" i="0" u="none" strike="noStrike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마이페이지 기능</a:t>
            </a:r>
            <a:endParaRPr lang="en-US" altLang="ko-KR" sz="4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71500" indent="-571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400" b="0" i="0" u="none" strike="noStrike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및 로그인 기능</a:t>
            </a:r>
            <a:endParaRPr lang="en-US" altLang="ko-KR" sz="440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571500" indent="-5715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400" b="0" i="0" u="none" strike="noStrike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유저 공개 기능</a:t>
            </a:r>
            <a:endParaRPr lang="en-US" altLang="ko-KR" sz="4400" b="0" i="0" u="none" strike="noStrike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E7B37E0-E940-B6C2-CB4D-79B39A06CC62}"/>
              </a:ext>
            </a:extLst>
          </p:cNvPr>
          <p:cNvSpPr/>
          <p:nvPr/>
        </p:nvSpPr>
        <p:spPr>
          <a:xfrm>
            <a:off x="8669282" y="4639341"/>
            <a:ext cx="762000" cy="838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6"/>
            <a:ext cx="7497376" cy="72486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9600" y="374907"/>
            <a:ext cx="1102926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추가된 기능 소개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B75483-27F8-A240-CB05-84B40B640102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1EA8E9B-93F7-C2ED-6075-F8CA7867F33D}"/>
              </a:ext>
            </a:extLst>
          </p:cNvPr>
          <p:cNvGrpSpPr/>
          <p:nvPr/>
        </p:nvGrpSpPr>
        <p:grpSpPr>
          <a:xfrm>
            <a:off x="666750" y="2585108"/>
            <a:ext cx="16954500" cy="5072992"/>
            <a:chOff x="666750" y="2999380"/>
            <a:chExt cx="16954500" cy="5072992"/>
          </a:xfrm>
        </p:grpSpPr>
        <p:sp>
          <p:nvSpPr>
            <p:cNvPr id="13" name="Object 10"/>
            <p:cNvSpPr txBox="1"/>
            <p:nvPr/>
          </p:nvSpPr>
          <p:spPr>
            <a:xfrm>
              <a:off x="666750" y="2999380"/>
              <a:ext cx="16954500" cy="50729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기존</a:t>
              </a:r>
              <a:r>
                <a:rPr lang="en-US" altLang="ko-KR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네이버 카페와 유사</a:t>
              </a:r>
              <a:br>
                <a:rPr lang="ko-KR" altLang="en-US" sz="4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br>
                <a:rPr lang="ko-KR" altLang="en-US" sz="4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1. </a:t>
              </a:r>
              <a:r>
                <a:rPr lang="ko-KR" altLang="en-US" sz="4400" b="0" i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부경대</a:t>
              </a: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학생 인증 절차 추가</a:t>
              </a:r>
              <a:br>
                <a:rPr lang="ko-KR" altLang="en-US" sz="4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</a:br>
              <a:r>
                <a:rPr lang="en-US" altLang="ko-KR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2. </a:t>
              </a: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실용적이고 독창적인 기능</a:t>
              </a:r>
              <a:r>
                <a:rPr lang="en-US" altLang="ko-KR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(</a:t>
              </a: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공유 </a:t>
              </a:r>
              <a:r>
                <a:rPr lang="ko-KR" altLang="en-US" sz="4400" b="0" i="0" dirty="0" err="1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플래너</a:t>
              </a:r>
              <a:r>
                <a:rPr lang="en-US" altLang="ko-KR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r>
                <a:rPr lang="ko-KR" altLang="en-US" sz="4400" b="0" i="0" dirty="0">
                  <a:solidFill>
                    <a:srgbClr val="000000"/>
                  </a:solidFill>
                  <a:effectLst/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추가</a:t>
              </a:r>
              <a:endParaRPr lang="en-US" altLang="ko-KR" sz="4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3. </a:t>
              </a:r>
              <a:r>
                <a:rPr lang="ko-KR" altLang="en-US" sz="4400" dirty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채팅 기능 추가</a:t>
              </a:r>
            </a:p>
          </p:txBody>
        </p:sp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13EC0D18-8750-E337-EBF9-4E86EBDE6D4C}"/>
                </a:ext>
              </a:extLst>
            </p:cNvPr>
            <p:cNvSpPr/>
            <p:nvPr/>
          </p:nvSpPr>
          <p:spPr>
            <a:xfrm>
              <a:off x="8763000" y="4338572"/>
              <a:ext cx="762000" cy="838200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66662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2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629370" y="4411980"/>
            <a:ext cx="11029260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en-US" altLang="ko-KR" sz="9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2. </a:t>
            </a:r>
            <a:r>
              <a:rPr lang="ko-KR" altLang="en-US" sz="90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순서도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7" name="내용 개체 틀 6" descr="테이블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90080" y="1600200"/>
            <a:ext cx="3963839" cy="4525963"/>
          </a:xfrm>
        </p:spPr>
      </p:pic>
      <p:grpSp>
        <p:nvGrpSpPr>
          <p:cNvPr id="4" name="그룹 1005"/>
          <p:cNvGrpSpPr/>
          <p:nvPr/>
        </p:nvGrpSpPr>
        <p:grpSpPr>
          <a:xfrm>
            <a:off x="0" y="1"/>
            <a:ext cx="18288000" cy="10286999"/>
            <a:chOff x="0" y="2708199"/>
            <a:chExt cx="18288000" cy="5249515"/>
          </a:xfrm>
        </p:grpSpPr>
        <p:pic>
          <p:nvPicPr>
            <p:cNvPr id="5" name="Object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2708199"/>
              <a:ext cx="18288000" cy="5249515"/>
            </a:xfrm>
            <a:prstGeom prst="rect">
              <a:avLst/>
            </a:prstGeom>
          </p:spPr>
        </p:pic>
      </p:grpSp>
      <p:sp>
        <p:nvSpPr>
          <p:cNvPr id="8" name="Object 14">
            <a:extLst>
              <a:ext uri="{FF2B5EF4-FFF2-40B4-BE49-F238E27FC236}">
                <a16:creationId xmlns:a16="http://schemas.microsoft.com/office/drawing/2014/main" id="{5056E36C-998F-6EA9-F87F-8B58737655FE}"/>
              </a:ext>
            </a:extLst>
          </p:cNvPr>
          <p:cNvSpPr txBox="1"/>
          <p:nvPr/>
        </p:nvSpPr>
        <p:spPr>
          <a:xfrm>
            <a:off x="571500" y="284446"/>
            <a:ext cx="365760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순서도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DBC366-E072-8356-EA2B-9994DF83E763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9AE2A1-6918-59E1-4E4F-9789A9331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308786"/>
            <a:ext cx="14592300" cy="87194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CD2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1652" y="1435111"/>
            <a:ext cx="7202754" cy="7202754"/>
            <a:chOff x="3841652" y="1435112"/>
            <a:chExt cx="7202754" cy="7202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841652" y="1435112"/>
              <a:ext cx="7202754" cy="7202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1824" y="2619277"/>
            <a:ext cx="4834423" cy="4834423"/>
            <a:chOff x="1341824" y="2619277"/>
            <a:chExt cx="4834423" cy="48344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41824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25818" y="2619277"/>
            <a:ext cx="4834423" cy="4834423"/>
            <a:chOff x="5025818" y="2619277"/>
            <a:chExt cx="4834423" cy="4834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025818" y="2619277"/>
              <a:ext cx="4834423" cy="483442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340426" y="4411980"/>
            <a:ext cx="5607148" cy="146304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en-US" altLang="ko-KR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3. </a:t>
            </a:r>
            <a:r>
              <a:rPr lang="ko-KR" altLang="en-US" sz="900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90800" y="0"/>
            <a:ext cx="10515600" cy="10553700"/>
            <a:chOff x="-207917" y="1321170"/>
            <a:chExt cx="7643373" cy="76433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07917" y="1321170"/>
              <a:ext cx="7643373" cy="76433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561167" y="2677115"/>
            <a:ext cx="11409768" cy="10924584"/>
            <a:chOff x="-965921" y="2947439"/>
            <a:chExt cx="3942169" cy="39421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65921" y="2947439"/>
              <a:ext cx="3942169" cy="3942169"/>
            </a:xfrm>
            <a:prstGeom prst="rect">
              <a:avLst/>
            </a:prstGeom>
          </p:spPr>
        </p:pic>
      </p:grpSp>
      <p:grpSp>
        <p:nvGrpSpPr>
          <p:cNvPr id="1008" name="그룹 1006"/>
          <p:cNvGrpSpPr/>
          <p:nvPr/>
        </p:nvGrpSpPr>
        <p:grpSpPr>
          <a:xfrm>
            <a:off x="3930797" y="2857499"/>
            <a:ext cx="3003403" cy="2895599"/>
            <a:chOff x="5628571" y="883164"/>
            <a:chExt cx="2670172" cy="2670172"/>
          </a:xfrm>
        </p:grpSpPr>
        <p:grpSp>
          <p:nvGrpSpPr>
            <p:cNvPr id="1009" name="그룹 1007"/>
            <p:cNvGrpSpPr/>
            <p:nvPr/>
          </p:nvGrpSpPr>
          <p:grpSpPr>
            <a:xfrm>
              <a:off x="5628571" y="883164"/>
              <a:ext cx="2670172" cy="2670172"/>
              <a:chOff x="5628571" y="883164"/>
              <a:chExt cx="2670172" cy="2670172"/>
            </a:xfrm>
          </p:grpSpPr>
          <p:pic>
            <p:nvPicPr>
              <p:cNvPr id="1010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628571" y="883164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1" name="그룹 1008"/>
            <p:cNvGrpSpPr/>
            <p:nvPr/>
          </p:nvGrpSpPr>
          <p:grpSpPr>
            <a:xfrm>
              <a:off x="5786982" y="1041575"/>
              <a:ext cx="2353351" cy="2353351"/>
              <a:chOff x="5786982" y="1041575"/>
              <a:chExt cx="2353351" cy="2353351"/>
            </a:xfrm>
          </p:grpSpPr>
          <p:pic>
            <p:nvPicPr>
              <p:cNvPr id="1012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786982" y="1041575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09"/>
          <p:cNvGrpSpPr/>
          <p:nvPr/>
        </p:nvGrpSpPr>
        <p:grpSpPr>
          <a:xfrm>
            <a:off x="990599" y="2857499"/>
            <a:ext cx="3048000" cy="2895599"/>
            <a:chOff x="9633007" y="1626022"/>
            <a:chExt cx="2670172" cy="2670172"/>
          </a:xfrm>
        </p:grpSpPr>
        <p:grpSp>
          <p:nvGrpSpPr>
            <p:cNvPr id="1014" name="그룹 1010"/>
            <p:cNvGrpSpPr/>
            <p:nvPr/>
          </p:nvGrpSpPr>
          <p:grpSpPr>
            <a:xfrm>
              <a:off x="9633007" y="1626022"/>
              <a:ext cx="2670172" cy="2670172"/>
              <a:chOff x="9633007" y="1626022"/>
              <a:chExt cx="2670172" cy="2670172"/>
            </a:xfrm>
          </p:grpSpPr>
          <p:pic>
            <p:nvPicPr>
              <p:cNvPr id="1015" name="Object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633007" y="1626022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16" name="그룹 1011"/>
            <p:cNvGrpSpPr/>
            <p:nvPr/>
          </p:nvGrpSpPr>
          <p:grpSpPr>
            <a:xfrm>
              <a:off x="9791417" y="1784432"/>
              <a:ext cx="2353351" cy="2353351"/>
              <a:chOff x="9791417" y="1784432"/>
              <a:chExt cx="2353351" cy="2353351"/>
            </a:xfrm>
          </p:grpSpPr>
          <p:pic>
            <p:nvPicPr>
              <p:cNvPr id="1017" name="Object 28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791417" y="1784432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2"/>
          <p:cNvGrpSpPr/>
          <p:nvPr/>
        </p:nvGrpSpPr>
        <p:grpSpPr>
          <a:xfrm>
            <a:off x="1143000" y="6102782"/>
            <a:ext cx="2851003" cy="2774517"/>
            <a:chOff x="13844819" y="1179147"/>
            <a:chExt cx="2670172" cy="2670172"/>
          </a:xfrm>
        </p:grpSpPr>
        <p:grpSp>
          <p:nvGrpSpPr>
            <p:cNvPr id="1019" name="그룹 1013"/>
            <p:cNvGrpSpPr/>
            <p:nvPr/>
          </p:nvGrpSpPr>
          <p:grpSpPr>
            <a:xfrm>
              <a:off x="13844819" y="1179147"/>
              <a:ext cx="2670172" cy="2670172"/>
              <a:chOff x="13844819" y="1179147"/>
              <a:chExt cx="2670172" cy="2670172"/>
            </a:xfrm>
          </p:grpSpPr>
          <p:pic>
            <p:nvPicPr>
              <p:cNvPr id="1020" name="Object 3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844819" y="1179147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21" name="그룹 1014"/>
            <p:cNvGrpSpPr/>
            <p:nvPr/>
          </p:nvGrpSpPr>
          <p:grpSpPr>
            <a:xfrm>
              <a:off x="14003230" y="1337558"/>
              <a:ext cx="2353351" cy="2353351"/>
              <a:chOff x="14003230" y="1337558"/>
              <a:chExt cx="2353351" cy="2353351"/>
            </a:xfrm>
          </p:grpSpPr>
          <p:pic>
            <p:nvPicPr>
              <p:cNvPr id="1022" name="Object 36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4003230" y="1337558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15"/>
          <p:cNvGrpSpPr/>
          <p:nvPr/>
        </p:nvGrpSpPr>
        <p:grpSpPr>
          <a:xfrm>
            <a:off x="8534400" y="4762500"/>
            <a:ext cx="3429000" cy="3200400"/>
            <a:chOff x="13787676" y="6022628"/>
            <a:chExt cx="2670172" cy="2670172"/>
          </a:xfrm>
        </p:grpSpPr>
        <p:grpSp>
          <p:nvGrpSpPr>
            <p:cNvPr id="1024" name="그룹 1016"/>
            <p:cNvGrpSpPr/>
            <p:nvPr/>
          </p:nvGrpSpPr>
          <p:grpSpPr>
            <a:xfrm>
              <a:off x="13787676" y="6022628"/>
              <a:ext cx="2670172" cy="2670172"/>
              <a:chOff x="13787676" y="6022628"/>
              <a:chExt cx="2670172" cy="2670172"/>
            </a:xfrm>
          </p:grpSpPr>
          <p:pic>
            <p:nvPicPr>
              <p:cNvPr id="1025" name="Object 41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787676" y="6022628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26" name="그룹 1017"/>
            <p:cNvGrpSpPr/>
            <p:nvPr/>
          </p:nvGrpSpPr>
          <p:grpSpPr>
            <a:xfrm>
              <a:off x="13946087" y="6181039"/>
              <a:ext cx="2353351" cy="2353351"/>
              <a:chOff x="13946087" y="6181039"/>
              <a:chExt cx="2353351" cy="2353351"/>
            </a:xfrm>
          </p:grpSpPr>
          <p:pic>
            <p:nvPicPr>
              <p:cNvPr id="1027" name="Object 4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3946087" y="6181039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18"/>
          <p:cNvGrpSpPr/>
          <p:nvPr/>
        </p:nvGrpSpPr>
        <p:grpSpPr>
          <a:xfrm>
            <a:off x="8610600" y="2781300"/>
            <a:ext cx="3276600" cy="3200400"/>
            <a:chOff x="1523002" y="1483164"/>
            <a:chExt cx="2723298" cy="2723298"/>
          </a:xfrm>
        </p:grpSpPr>
        <p:grpSp>
          <p:nvGrpSpPr>
            <p:cNvPr id="1029" name="그룹 1019"/>
            <p:cNvGrpSpPr/>
            <p:nvPr/>
          </p:nvGrpSpPr>
          <p:grpSpPr>
            <a:xfrm>
              <a:off x="1523002" y="1483164"/>
              <a:ext cx="2723298" cy="2723298"/>
              <a:chOff x="1523002" y="1483164"/>
              <a:chExt cx="2723298" cy="2723298"/>
            </a:xfrm>
          </p:grpSpPr>
          <p:pic>
            <p:nvPicPr>
              <p:cNvPr id="1030" name="Object 49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523002" y="1483164"/>
                <a:ext cx="2723298" cy="2723298"/>
              </a:xfrm>
              <a:prstGeom prst="rect">
                <a:avLst/>
              </a:prstGeom>
            </p:spPr>
          </p:pic>
        </p:grpSp>
        <p:grpSp>
          <p:nvGrpSpPr>
            <p:cNvPr id="1031" name="그룹 1020"/>
            <p:cNvGrpSpPr/>
            <p:nvPr/>
          </p:nvGrpSpPr>
          <p:grpSpPr>
            <a:xfrm>
              <a:off x="1684564" y="1644727"/>
              <a:ext cx="2400173" cy="2400173"/>
              <a:chOff x="1684564" y="1644727"/>
              <a:chExt cx="2400173" cy="2400173"/>
            </a:xfrm>
          </p:grpSpPr>
          <p:pic>
            <p:nvPicPr>
              <p:cNvPr id="1032" name="Object 52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684564" y="1644727"/>
                <a:ext cx="2400173" cy="2400173"/>
              </a:xfrm>
              <a:prstGeom prst="rect">
                <a:avLst/>
              </a:prstGeom>
            </p:spPr>
          </p:pic>
        </p:grpSp>
      </p:grpSp>
      <p:grpSp>
        <p:nvGrpSpPr>
          <p:cNvPr id="1033" name="그룹 1021"/>
          <p:cNvGrpSpPr/>
          <p:nvPr/>
        </p:nvGrpSpPr>
        <p:grpSpPr>
          <a:xfrm>
            <a:off x="4006997" y="6057900"/>
            <a:ext cx="3003403" cy="2926917"/>
            <a:chOff x="1608716" y="6594057"/>
            <a:chExt cx="2670172" cy="2670172"/>
          </a:xfrm>
        </p:grpSpPr>
        <p:grpSp>
          <p:nvGrpSpPr>
            <p:cNvPr id="1034" name="그룹 1022"/>
            <p:cNvGrpSpPr/>
            <p:nvPr/>
          </p:nvGrpSpPr>
          <p:grpSpPr>
            <a:xfrm>
              <a:off x="1608716" y="6594057"/>
              <a:ext cx="2670172" cy="2670172"/>
              <a:chOff x="1608716" y="6594057"/>
              <a:chExt cx="2670172" cy="2670172"/>
            </a:xfrm>
          </p:grpSpPr>
          <p:pic>
            <p:nvPicPr>
              <p:cNvPr id="1035" name="Object 5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608716" y="6594057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36" name="그룹 1023"/>
            <p:cNvGrpSpPr/>
            <p:nvPr/>
          </p:nvGrpSpPr>
          <p:grpSpPr>
            <a:xfrm>
              <a:off x="1767127" y="6752467"/>
              <a:ext cx="2353351" cy="2353351"/>
              <a:chOff x="1767127" y="6752467"/>
              <a:chExt cx="2353351" cy="2353351"/>
            </a:xfrm>
          </p:grpSpPr>
          <p:pic>
            <p:nvPicPr>
              <p:cNvPr id="1037" name="Object 6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767127" y="6752467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24"/>
          <p:cNvGrpSpPr/>
          <p:nvPr/>
        </p:nvGrpSpPr>
        <p:grpSpPr>
          <a:xfrm>
            <a:off x="13639800" y="2781300"/>
            <a:ext cx="3505200" cy="3200400"/>
            <a:chOff x="5628571" y="6022628"/>
            <a:chExt cx="2670172" cy="2670172"/>
          </a:xfrm>
        </p:grpSpPr>
        <p:grpSp>
          <p:nvGrpSpPr>
            <p:cNvPr id="1039" name="그룹 1025"/>
            <p:cNvGrpSpPr/>
            <p:nvPr/>
          </p:nvGrpSpPr>
          <p:grpSpPr>
            <a:xfrm>
              <a:off x="5628571" y="6022628"/>
              <a:ext cx="2670172" cy="2670172"/>
              <a:chOff x="5628571" y="6022628"/>
              <a:chExt cx="2670172" cy="2670172"/>
            </a:xfrm>
          </p:grpSpPr>
          <p:pic>
            <p:nvPicPr>
              <p:cNvPr id="1040" name="Object 6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628571" y="6022628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41" name="그룹 1026"/>
            <p:cNvGrpSpPr/>
            <p:nvPr/>
          </p:nvGrpSpPr>
          <p:grpSpPr>
            <a:xfrm>
              <a:off x="5786982" y="6181039"/>
              <a:ext cx="2353351" cy="2353351"/>
              <a:chOff x="5786982" y="6181039"/>
              <a:chExt cx="2353351" cy="2353351"/>
            </a:xfrm>
          </p:grpSpPr>
          <p:pic>
            <p:nvPicPr>
              <p:cNvPr id="1042" name="Object 68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5786982" y="6181039"/>
                <a:ext cx="2353351" cy="2353351"/>
              </a:xfrm>
              <a:prstGeom prst="rect">
                <a:avLst/>
              </a:prstGeom>
            </p:spPr>
          </p:pic>
        </p:grpSp>
      </p:grpSp>
      <p:grpSp>
        <p:nvGrpSpPr>
          <p:cNvPr id="1043" name="그룹 1027"/>
          <p:cNvGrpSpPr/>
          <p:nvPr/>
        </p:nvGrpSpPr>
        <p:grpSpPr>
          <a:xfrm>
            <a:off x="13792200" y="5954081"/>
            <a:ext cx="3200400" cy="3075618"/>
            <a:chOff x="9804435" y="6594057"/>
            <a:chExt cx="2670172" cy="2670172"/>
          </a:xfrm>
        </p:grpSpPr>
        <p:grpSp>
          <p:nvGrpSpPr>
            <p:cNvPr id="1044" name="그룹 1028"/>
            <p:cNvGrpSpPr/>
            <p:nvPr/>
          </p:nvGrpSpPr>
          <p:grpSpPr>
            <a:xfrm>
              <a:off x="9804435" y="6594057"/>
              <a:ext cx="2670172" cy="2670172"/>
              <a:chOff x="9804435" y="6594057"/>
              <a:chExt cx="2670172" cy="2670172"/>
            </a:xfrm>
          </p:grpSpPr>
          <p:pic>
            <p:nvPicPr>
              <p:cNvPr id="1045" name="Object 73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804435" y="6594057"/>
                <a:ext cx="2670172" cy="2670172"/>
              </a:xfrm>
              <a:prstGeom prst="rect">
                <a:avLst/>
              </a:prstGeom>
            </p:spPr>
          </p:pic>
        </p:grpSp>
        <p:grpSp>
          <p:nvGrpSpPr>
            <p:cNvPr id="1046" name="그룹 1029"/>
            <p:cNvGrpSpPr/>
            <p:nvPr/>
          </p:nvGrpSpPr>
          <p:grpSpPr>
            <a:xfrm>
              <a:off x="9962846" y="6752467"/>
              <a:ext cx="2353351" cy="2353351"/>
              <a:chOff x="9962846" y="6752467"/>
              <a:chExt cx="2353351" cy="2353351"/>
            </a:xfrm>
          </p:grpSpPr>
          <p:pic>
            <p:nvPicPr>
              <p:cNvPr id="1047" name="Object 76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962846" y="6752467"/>
                <a:ext cx="2353351" cy="2353351"/>
              </a:xfrm>
              <a:prstGeom prst="rect">
                <a:avLst/>
              </a:prstGeom>
            </p:spPr>
          </p:pic>
        </p:grpSp>
      </p:grpSp>
      <p:sp>
        <p:nvSpPr>
          <p:cNvPr id="1048" name="TextBox 1"/>
          <p:cNvSpPr txBox="1"/>
          <p:nvPr/>
        </p:nvSpPr>
        <p:spPr>
          <a:xfrm>
            <a:off x="8763000" y="1703070"/>
            <a:ext cx="30257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0">
                <a:latin typeface="나눔스퀘어" panose="020B0600000101010101" pitchFamily="50" charset="-127"/>
                <a:ea typeface="나눔스퀘어" panose="020B0600000101010101" pitchFamily="50" charset="-127"/>
              </a:rPr>
              <a:t>Back</a:t>
            </a:r>
          </a:p>
        </p:txBody>
      </p:sp>
      <p:sp>
        <p:nvSpPr>
          <p:cNvPr id="1049" name="TextBox 51"/>
          <p:cNvSpPr txBox="1"/>
          <p:nvPr/>
        </p:nvSpPr>
        <p:spPr>
          <a:xfrm>
            <a:off x="2029119" y="1699945"/>
            <a:ext cx="368588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FRONT</a:t>
            </a:r>
          </a:p>
        </p:txBody>
      </p:sp>
      <p:sp>
        <p:nvSpPr>
          <p:cNvPr id="1050" name="TextBox 53"/>
          <p:cNvSpPr txBox="1"/>
          <p:nvPr/>
        </p:nvSpPr>
        <p:spPr>
          <a:xfrm>
            <a:off x="14576405" y="1638300"/>
            <a:ext cx="302579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0">
                <a:latin typeface="나눔스퀘어" panose="020B0600000101010101" pitchFamily="50" charset="-127"/>
                <a:ea typeface="나눔스퀘어" panose="020B0600000101010101" pitchFamily="50" charset="-127"/>
              </a:rPr>
              <a:t>etc..</a:t>
            </a:r>
          </a:p>
        </p:txBody>
      </p:sp>
      <p:pic>
        <p:nvPicPr>
          <p:cNvPr id="1051" name="그림 1050"/>
          <p:cNvPicPr>
            <a:picLocks noChangeAspect="1"/>
          </p:cNvPicPr>
          <p:nvPr/>
        </p:nvPicPr>
        <p:blipFill rotWithShape="1">
          <a:blip r:embed="rId14"/>
          <a:srcRect l="9350" t="15580" r="8350" b="14290"/>
          <a:stretch>
            <a:fillRect/>
          </a:stretch>
        </p:blipFill>
        <p:spPr>
          <a:xfrm>
            <a:off x="7848600" y="6972300"/>
            <a:ext cx="5257800" cy="2057400"/>
          </a:xfrm>
          <a:prstGeom prst="rect">
            <a:avLst/>
          </a:prstGeom>
        </p:spPr>
      </p:pic>
      <p:sp>
        <p:nvSpPr>
          <p:cNvPr id="51" name="Object 14">
            <a:extLst>
              <a:ext uri="{FF2B5EF4-FFF2-40B4-BE49-F238E27FC236}">
                <a16:creationId xmlns:a16="http://schemas.microsoft.com/office/drawing/2014/main" id="{0D85057E-0D29-8F74-872B-E600D3CB5E73}"/>
              </a:ext>
            </a:extLst>
          </p:cNvPr>
          <p:cNvSpPr txBox="1"/>
          <p:nvPr/>
        </p:nvSpPr>
        <p:spPr>
          <a:xfrm>
            <a:off x="533400" y="355581"/>
            <a:ext cx="3657600" cy="11233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>
              <a:defRPr/>
            </a:pPr>
            <a:r>
              <a:rPr lang="ko-KR" altLang="en-US" sz="6700">
                <a:latin typeface="나눔스퀘어_ac" panose="020B0600000101010101" pitchFamily="50" charset="-127"/>
                <a:ea typeface="나눔스퀘어_ac" panose="020B0600000101010101" pitchFamily="50" charset="-127"/>
                <a:cs typeface="Bebas"/>
              </a:rPr>
              <a:t>개발 환경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2F1AC32-21BE-79A9-5282-6256E4D88893}"/>
              </a:ext>
            </a:extLst>
          </p:cNvPr>
          <p:cNvSpPr/>
          <p:nvPr/>
        </p:nvSpPr>
        <p:spPr>
          <a:xfrm>
            <a:off x="342900" y="1385"/>
            <a:ext cx="228600" cy="18669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247</Words>
  <Application>Microsoft Office PowerPoint</Application>
  <PresentationFormat>사용자 지정</PresentationFormat>
  <Paragraphs>81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Calibri</vt:lpstr>
      <vt:lpstr>돋움체</vt:lpstr>
      <vt:lpstr>나눔스퀘어_ac</vt:lpstr>
      <vt:lpstr>나눔스퀘어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동현</cp:lastModifiedBy>
  <cp:revision>30</cp:revision>
  <dcterms:created xsi:type="dcterms:W3CDTF">2022-05-12T13:51:48Z</dcterms:created>
  <dcterms:modified xsi:type="dcterms:W3CDTF">2022-06-09T09:24:09Z</dcterms:modified>
  <cp:version/>
</cp:coreProperties>
</file>